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A21"/>
    <a:srgbClr val="8FAADC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9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2C0C7-A65C-4D46-8192-6486F435A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EEC2C6-385C-42CA-9352-2C9DCBD19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8CE2F-4FF5-4A89-8783-2A172974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45364-D178-4E9A-B2A3-B0783903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ADA1F9-10C1-437C-808D-AF409522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93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61DBC-B61F-47C3-88FE-663BBDEC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013C3A-BC0D-4DA9-96CE-37303965C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597C4-51CD-4C24-B3CD-25C297A2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9FD8CD-AE58-4853-83B9-F4A5E6E0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5C3F5-78F7-4490-A0B8-65604698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FE7AA2-8BB8-484C-BF0D-DE230F9B5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2F86F1-9669-4733-A348-641A903BF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2D905-4F74-416E-90E7-2FEE91A0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11A44D-1827-49EE-BEF3-0AD59F17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9991A4-CA3E-403F-A309-6375FF6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81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3262A-E550-4276-A565-46887BB2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0D22F0-BD31-479B-936D-53AC7FDC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DE2274-415F-498B-996F-7C1DC712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A7715B-3212-4EE3-95A4-0242EBCA1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04DCCF-CF7D-4C95-BB3E-97FDA59B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02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928BA-D4EE-4D56-9D55-83015C4D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EC7DBA-E056-4FF0-B1A5-22CA09745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FF0EE9-8D23-4443-BB41-BD879172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EE4A5D-F73E-410E-A7F0-C44D5D1F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7F4D84-BF5F-4F9B-A48B-F4F689DB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36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E4744-EB62-4A75-8214-8FD33400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7F43E2-EA02-4402-9A2E-EBAC08B0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DCDC9E-C488-425E-8F38-F2DBE25D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6657CD-6D8E-46BF-AC5F-F0D582F4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D2974-3D41-4102-8764-69FE2AD6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530AE2-0DA4-433F-8AA5-C4A7166D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89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5F4DF-0B7A-410C-954A-CEA05D00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E2E550-7A28-4105-88A5-DE7C1D0B0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1AC29-3C14-4DD5-A1D2-FF3D73438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F2B323-C8F4-468B-8E86-96E55DA6C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61DFF3-A7BC-4696-A52B-9FB67E2F9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ED0ECE-E762-4C58-A6E2-03FC7688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8D6D12-CD66-421F-B2A0-E8A215B4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19ABC4-7379-4FA2-AA0D-961CE8C8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51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C65F4-6323-4BE5-A09E-2A4F2163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F78FEA-630C-4FDC-A446-376BE939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646F14-94C8-415E-A151-FF5D95C5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D07DDC-C468-4A61-AEE8-F2140DDB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99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48DD5A-4886-4F34-9734-AD5987F3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B7CCB3-FFED-4ABA-8324-CB4D8ED6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AC59B6-C09E-4A80-BB22-B62B0E0B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52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5B558-DA28-4EE2-8245-ED89BB206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40C4FC-2709-4194-A301-543FE7FC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B28338-E6C4-46DF-BE71-EE875A2A9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B99947-F811-48BB-9B24-9E681820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B293AF-3D83-433C-828F-5D9580ED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81994D-DD63-44AD-A6EE-3C4B47B5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00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F3F83-A268-44B2-A005-46989845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D62059-AF18-4169-ADCE-DA62EA9C7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270381-3AEE-4704-9DFD-E57F9260E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E77747-1FD4-411C-A47D-902251CF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2CF770-BCD6-4822-B794-1E9EFFD4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581305-4CCD-4DE3-AA24-E8E41C52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61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8FEE1-09E6-4C53-B645-82D4D6A8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E1CF19-15AF-4768-B34E-21B649B7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FB00F-DD16-4F00-8F65-ED029C0A8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C9A1D-6D10-4788-8BAC-5AC1E4D0800B}" type="datetimeFigureOut">
              <a:rPr lang="ru-RU" smtClean="0"/>
              <a:t>25.04.2021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A61E7C-E7EB-4BAA-A91B-2B30E7325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1A4AED-AA8C-4E88-873D-8BA40FB6C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93371-9DC6-445A-B837-321A3FF51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61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55F9FC-780E-45E4-BDCE-1F03EAE01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6516"/>
            <a:ext cx="12192000" cy="7542509"/>
          </a:xfrm>
          <a:prstGeom prst="rect">
            <a:avLst/>
          </a:prstGeom>
        </p:spPr>
      </p:pic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935B55DB-1438-4E4F-891E-B62EB4AFAF17}"/>
              </a:ext>
            </a:extLst>
          </p:cNvPr>
          <p:cNvSpPr/>
          <p:nvPr/>
        </p:nvSpPr>
        <p:spPr>
          <a:xfrm>
            <a:off x="0" y="-686516"/>
            <a:ext cx="9090734" cy="7542509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332D8-C119-4D4D-900C-EC99C631D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392" y="3084738"/>
            <a:ext cx="4859045" cy="1787695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Юзабилити-</a:t>
            </a:r>
            <a:b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тестирование</a:t>
            </a:r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82ACC0B6-3172-4F6D-86DF-772ED50773F7}"/>
              </a:ext>
            </a:extLst>
          </p:cNvPr>
          <p:cNvSpPr/>
          <p:nvPr/>
        </p:nvSpPr>
        <p:spPr>
          <a:xfrm rot="16200000">
            <a:off x="9419217" y="-748674"/>
            <a:ext cx="2710629" cy="2834935"/>
          </a:xfrm>
          <a:prstGeom prst="triangle">
            <a:avLst>
              <a:gd name="adj" fmla="val 100000"/>
            </a:avLst>
          </a:prstGeom>
          <a:solidFill>
            <a:srgbClr val="FD7A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1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7DCD89-449F-4974-9613-A24939C747E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6C478-6392-4E9F-86A5-DB38B14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Привлечение к проектированию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(разработка дизайна респондентами)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A4D25B-FBA8-4889-8999-ADEA23A08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74" y="484187"/>
            <a:ext cx="5889625" cy="58896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1F2D0-B48D-414B-A199-A3955EA3169A}"/>
              </a:ext>
            </a:extLst>
          </p:cNvPr>
          <p:cNvSpPr txBox="1"/>
          <p:nvPr/>
        </p:nvSpPr>
        <p:spPr>
          <a:xfrm>
            <a:off x="779417" y="1940816"/>
            <a:ext cx="4149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при планировании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2х до 4х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Используется в качестве «мозгового штурма», позволяет найти неожиданные полезные идеи</a:t>
            </a:r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3BF8351C-B062-4E5E-9DA6-CD0E57373261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AD0D29C6-F533-45AE-AA7F-25B3A0DE8815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698738D3-8DE3-4357-896C-A6E06EC7D625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35D04B00-7BCD-43B2-88EB-42357C4F4796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89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2C2A79B-3B65-4EB6-A78C-8EC52B0F881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1CA85-A53D-46E3-B4B9-15D2129E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Айтрекинг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или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окулография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36123B-174F-47A3-9822-2AC03995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30" y="1450848"/>
            <a:ext cx="5480869" cy="45308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2DD30-9020-400B-B4BC-0D990895C04B}"/>
              </a:ext>
            </a:extLst>
          </p:cNvPr>
          <p:cNvSpPr txBox="1"/>
          <p:nvPr/>
        </p:nvSpPr>
        <p:spPr>
          <a:xfrm>
            <a:off x="779416" y="1940816"/>
            <a:ext cx="40973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этапе разработки и при наличии готовой версии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2х до 4х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Обнаружение областей, которые вызывают у пользователей затруднения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660C0A71-940F-4ADD-90AE-A253555521CF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CF219391-D37D-47F3-8AEE-022FB2BCA064}"/>
              </a:ext>
            </a:extLst>
          </p:cNvPr>
          <p:cNvSpPr/>
          <p:nvPr/>
        </p:nvSpPr>
        <p:spPr>
          <a:xfrm>
            <a:off x="461917" y="280593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62642379-9E96-4D22-AA23-A67B014C58F3}"/>
              </a:ext>
            </a:extLst>
          </p:cNvPr>
          <p:cNvSpPr/>
          <p:nvPr/>
        </p:nvSpPr>
        <p:spPr>
          <a:xfrm>
            <a:off x="453934" y="3901525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67E5FCD1-CB12-442C-8321-6246D84BC5AC}"/>
              </a:ext>
            </a:extLst>
          </p:cNvPr>
          <p:cNvSpPr/>
          <p:nvPr/>
        </p:nvSpPr>
        <p:spPr>
          <a:xfrm>
            <a:off x="453934" y="4735855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01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6EEFA2-FFF9-4F19-BBB0-13CB502B34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C8776-4486-48C0-8AFA-79541F32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переходов, кликов, и движений курсора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B31784-A561-4B34-A9EA-8789E9E2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61" y="2409826"/>
            <a:ext cx="5851080" cy="29114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63174-EE2A-482E-A2A4-82FBA38467C2}"/>
              </a:ext>
            </a:extLst>
          </p:cNvPr>
          <p:cNvSpPr txBox="1"/>
          <p:nvPr/>
        </p:nvSpPr>
        <p:spPr>
          <a:xfrm>
            <a:off x="779417" y="1940816"/>
            <a:ext cx="38578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этапе разработки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2 дней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выявление элементов, которые притягивают наибольшее внимание, понимание пользовательских сценариев.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0F3EA7F7-9817-4BC8-A112-DA8897389CB1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BFF7862F-FFC3-49F5-B60F-FC9644D48D14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F5EF77BA-41B0-4BD0-868A-44D263E810BB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08BA1F10-C807-4C44-8815-D3F08517CFFB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42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EEE9CE-0A98-4538-BB13-321F8A58820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E326A-96B4-460D-955A-C5A22E3E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365125"/>
            <a:ext cx="60833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А/В-тестирование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F8ECF3-EC3D-41B3-94EB-5F5E5DE28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365125"/>
            <a:ext cx="6083300" cy="6083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011D6-BBF7-4F6A-9ED0-91593E245700}"/>
              </a:ext>
            </a:extLst>
          </p:cNvPr>
          <p:cNvSpPr txBox="1"/>
          <p:nvPr/>
        </p:nvSpPr>
        <p:spPr>
          <a:xfrm>
            <a:off x="779417" y="1940816"/>
            <a:ext cx="38578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последних этапах разработки или после релиза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1х до 4х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объективная информация об эффективности и удобстве использования разных версий продукта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1FA4A408-1537-45F4-B340-2106916234AB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ACD33585-CCF7-455A-987E-933035AA151B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AD7BE74A-9284-48B5-9BCC-06B03AB73D06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7060A538-934B-4BA6-B587-3AF0D7AFB35F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38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11A328-86E3-4359-9C85-1F47D188D0A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F568-2C43-4BA4-BD75-5D435793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Онлайн опрос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FF63EAA-661D-4D6F-8A92-084E3A966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97" y="809897"/>
            <a:ext cx="6048103" cy="60481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DADB72-9B0D-47AF-8B0A-CB5B9EAAD47D}"/>
              </a:ext>
            </a:extLst>
          </p:cNvPr>
          <p:cNvSpPr txBox="1"/>
          <p:nvPr/>
        </p:nvSpPr>
        <p:spPr>
          <a:xfrm>
            <a:off x="779417" y="1940816"/>
            <a:ext cx="42105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разных этапах разработки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 до 7 дней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статистика по предпочтениям потенциальных покупателей относительно интерфейсных решений, расположения элементов, привлекательности предложений и другого</a:t>
            </a:r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C67E7CD0-AD47-4AC4-BB8A-DF31F21D2247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7002AB4F-C582-4C96-B06C-59D7449B818E}"/>
              </a:ext>
            </a:extLst>
          </p:cNvPr>
          <p:cNvSpPr/>
          <p:nvPr/>
        </p:nvSpPr>
        <p:spPr>
          <a:xfrm>
            <a:off x="461917" y="2779811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EABA867B-6720-4015-81E2-14B3E12D5AA0}"/>
              </a:ext>
            </a:extLst>
          </p:cNvPr>
          <p:cNvSpPr/>
          <p:nvPr/>
        </p:nvSpPr>
        <p:spPr>
          <a:xfrm>
            <a:off x="453934" y="3614141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1F83870E-40CB-4382-B78F-0838F9E0CFE1}"/>
              </a:ext>
            </a:extLst>
          </p:cNvPr>
          <p:cNvSpPr/>
          <p:nvPr/>
        </p:nvSpPr>
        <p:spPr>
          <a:xfrm>
            <a:off x="453934" y="4448471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4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2F7EEA-3C8D-4383-8FB0-4EEF9DCE882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68B19-A9BD-474A-99A0-8A29D39F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Глубинное интервью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D02498-4C94-432D-B924-94427AB38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425450"/>
            <a:ext cx="6007100" cy="6007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1746C-5120-4626-86CB-1B715043F9EE}"/>
              </a:ext>
            </a:extLst>
          </p:cNvPr>
          <p:cNvSpPr txBox="1"/>
          <p:nvPr/>
        </p:nvSpPr>
        <p:spPr>
          <a:xfrm>
            <a:off x="779417" y="1940816"/>
            <a:ext cx="3857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при планировании редизайна или обновления работающего решения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1 дня	 до 2х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Позволяет оценить восприятие продукта и бренда, а также обратить внимание на основные технические недостатки.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3D10E69F-2B4A-4363-9862-ACAF941EA12D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C6B1D418-3460-4BA4-8DCB-99BB402CBE54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610C451D-311E-4D2D-93F6-0C376BE84F0C}"/>
              </a:ext>
            </a:extLst>
          </p:cNvPr>
          <p:cNvSpPr/>
          <p:nvPr/>
        </p:nvSpPr>
        <p:spPr>
          <a:xfrm>
            <a:off x="461917" y="3912074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651B4CE3-AE6D-4F33-856F-194436E91151}"/>
              </a:ext>
            </a:extLst>
          </p:cNvPr>
          <p:cNvSpPr/>
          <p:nvPr/>
        </p:nvSpPr>
        <p:spPr>
          <a:xfrm>
            <a:off x="461917" y="4683923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58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15A2322-484E-47F6-BCDB-706D3929433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4EE7A-C16F-41BA-9DF4-897AF948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Юзабилити-тестирование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AF5459-006C-467D-B8D0-69335478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25625"/>
            <a:ext cx="5016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Модерируемое юзабилити тестирование (исследование в юзабилити-лабораториях)</a:t>
            </a:r>
          </a:p>
          <a:p>
            <a:pPr marL="0" indent="0">
              <a:buNone/>
            </a:pP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Немодерируемое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юзабилити тестирование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Партизанское тестирование  </a:t>
            </a: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D1E12E7F-1F32-44F0-9C28-88B7C14C02DD}"/>
              </a:ext>
            </a:extLst>
          </p:cNvPr>
          <p:cNvSpPr/>
          <p:nvPr/>
        </p:nvSpPr>
        <p:spPr>
          <a:xfrm>
            <a:off x="698500" y="184705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A443F2A8-8907-4A63-BE6A-0EC60E5B6949}"/>
              </a:ext>
            </a:extLst>
          </p:cNvPr>
          <p:cNvSpPr/>
          <p:nvPr/>
        </p:nvSpPr>
        <p:spPr>
          <a:xfrm>
            <a:off x="698500" y="2718444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9E4676D7-2B1C-43FE-B64B-16AEAB989E31}"/>
              </a:ext>
            </a:extLst>
          </p:cNvPr>
          <p:cNvSpPr/>
          <p:nvPr/>
        </p:nvSpPr>
        <p:spPr>
          <a:xfrm>
            <a:off x="713582" y="3317485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72F0FF-4B20-4CF3-9869-CCE5090A5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7" y="558800"/>
            <a:ext cx="5948363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5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F6EDCA-0271-4753-ACBB-545DF47B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0589"/>
            <a:ext cx="12191999" cy="573741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BB8002-726A-4DEE-A6AA-BFA6A3E5655B}"/>
              </a:ext>
            </a:extLst>
          </p:cNvPr>
          <p:cNvSpPr/>
          <p:nvPr/>
        </p:nvSpPr>
        <p:spPr>
          <a:xfrm>
            <a:off x="0" y="-1"/>
            <a:ext cx="12192000" cy="16691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02C55D-FCD7-4CDF-A0E7-397D168484F1}"/>
              </a:ext>
            </a:extLst>
          </p:cNvPr>
          <p:cNvSpPr/>
          <p:nvPr/>
        </p:nvSpPr>
        <p:spPr>
          <a:xfrm>
            <a:off x="0" y="1665670"/>
            <a:ext cx="12192000" cy="519233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D417BAE1-794E-4AD1-BA66-C5A4B6BF6BF0}"/>
              </a:ext>
            </a:extLst>
          </p:cNvPr>
          <p:cNvSpPr/>
          <p:nvPr/>
        </p:nvSpPr>
        <p:spPr>
          <a:xfrm rot="10800000">
            <a:off x="5522686" y="1665671"/>
            <a:ext cx="1146628" cy="492353"/>
          </a:xfrm>
          <a:prstGeom prst="triangle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3066A-E75E-4F0B-A00B-D82AC71D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чего начать юзабилити-тестирование?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201A45-FA2D-443D-A6C9-BEE3EAC8D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125" y="2507206"/>
            <a:ext cx="7059749" cy="351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Гипотезы;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План тестирования;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целевой аудитории;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количества респондентов для участия;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метода: Наблюдение, мысли вслух, диалог с модератором, теневой метод, ретроспектива;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результатов.</a:t>
            </a: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845E86AA-A773-4DFD-A033-D678B20768F8}"/>
              </a:ext>
            </a:extLst>
          </p:cNvPr>
          <p:cNvSpPr/>
          <p:nvPr/>
        </p:nvSpPr>
        <p:spPr>
          <a:xfrm>
            <a:off x="2214334" y="2520140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147A0182-488E-4BB2-96D2-5B662C28F98F}"/>
              </a:ext>
            </a:extLst>
          </p:cNvPr>
          <p:cNvSpPr/>
          <p:nvPr/>
        </p:nvSpPr>
        <p:spPr>
          <a:xfrm>
            <a:off x="2214334" y="2938395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36819AD4-54E4-4BD7-9D71-058C8BF78DD3}"/>
              </a:ext>
            </a:extLst>
          </p:cNvPr>
          <p:cNvSpPr/>
          <p:nvPr/>
        </p:nvSpPr>
        <p:spPr>
          <a:xfrm>
            <a:off x="2214334" y="332281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D364CCC4-66ED-442C-9ACA-FA4E9EA6F3A8}"/>
              </a:ext>
            </a:extLst>
          </p:cNvPr>
          <p:cNvSpPr/>
          <p:nvPr/>
        </p:nvSpPr>
        <p:spPr>
          <a:xfrm>
            <a:off x="2214334" y="3742158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5AD9B96A-2E57-4EF9-A62C-11ABC8330ED5}"/>
              </a:ext>
            </a:extLst>
          </p:cNvPr>
          <p:cNvSpPr/>
          <p:nvPr/>
        </p:nvSpPr>
        <p:spPr>
          <a:xfrm>
            <a:off x="2214334" y="4145933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8AB35537-1F46-405C-9AD0-9D0B5EE55C24}"/>
              </a:ext>
            </a:extLst>
          </p:cNvPr>
          <p:cNvSpPr/>
          <p:nvPr/>
        </p:nvSpPr>
        <p:spPr>
          <a:xfrm>
            <a:off x="2214334" y="4818439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88B9BB6B-1F7F-4AF0-B8AD-62C4567A784D}"/>
              </a:ext>
            </a:extLst>
          </p:cNvPr>
          <p:cNvSpPr/>
          <p:nvPr/>
        </p:nvSpPr>
        <p:spPr>
          <a:xfrm>
            <a:off x="2223225" y="547564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80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1B1B11-202A-4A8B-A626-AA9E9C361DB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579E2-EDA2-47C7-953E-CCB4F1F8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юзабилити-тестирования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без привлечения пользователей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7DFBF1-4091-4F67-B8A4-48680A4D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1825625"/>
            <a:ext cx="45244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Экспертная оценка продукта юзабилити-специалистом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(Юзабилити-аудит)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FB2D93B5-5A83-4D4B-9C9D-4F60AFB0F572}"/>
              </a:ext>
            </a:extLst>
          </p:cNvPr>
          <p:cNvSpPr/>
          <p:nvPr/>
        </p:nvSpPr>
        <p:spPr>
          <a:xfrm>
            <a:off x="820782" y="1848030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CBEEB2-73B1-41EB-BCBE-E97D71B30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4" y="413657"/>
            <a:ext cx="6030686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0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E7C2FF-03C6-4898-9D2F-20B7D7CD68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95A14-1E85-45FC-9E8C-73CC9EEC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1783"/>
            <a:ext cx="6197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Эвристики Якоба Нильсена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076ABA-E8B0-467B-80FA-4D63BDDC5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49" y="-9358"/>
            <a:ext cx="10360401" cy="6876716"/>
          </a:xfrm>
          <a:prstGeom prst="parallelogram">
            <a:avLst>
              <a:gd name="adj" fmla="val 41067"/>
            </a:avLst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A707DD8-1AAB-47B9-A25B-32BA91036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687346"/>
            <a:ext cx="6299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1. </a:t>
            </a:r>
            <a:r>
              <a:rPr lang="ru-RU" sz="2000" dirty="0">
                <a:solidFill>
                  <a:schemeClr val="bg1"/>
                </a:solidFill>
              </a:rPr>
              <a:t>Понятное состояние системы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2. </a:t>
            </a:r>
            <a:r>
              <a:rPr lang="ru-RU" sz="2000" dirty="0">
                <a:solidFill>
                  <a:schemeClr val="bg1"/>
                </a:solidFill>
              </a:rPr>
              <a:t>Система говорит на языке пользователя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3. </a:t>
            </a:r>
            <a:r>
              <a:rPr lang="ru-RU" sz="2000" dirty="0">
                <a:solidFill>
                  <a:schemeClr val="bg1"/>
                </a:solidFill>
              </a:rPr>
              <a:t>Свобода действий и контроль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4. </a:t>
            </a:r>
            <a:r>
              <a:rPr lang="ru-RU" sz="2000" dirty="0">
                <a:solidFill>
                  <a:schemeClr val="bg1"/>
                </a:solidFill>
              </a:rPr>
              <a:t>Согласованность и стандарты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5.</a:t>
            </a:r>
            <a:r>
              <a:rPr lang="ru-RU" sz="2000" dirty="0">
                <a:solidFill>
                  <a:schemeClr val="bg1"/>
                </a:solidFill>
              </a:rPr>
              <a:t> Предотвращение ошибок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6.</a:t>
            </a:r>
            <a:r>
              <a:rPr lang="ru-RU" sz="2000" dirty="0">
                <a:solidFill>
                  <a:schemeClr val="bg1"/>
                </a:solidFill>
              </a:rPr>
              <a:t> На виду, а не в памяти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7.</a:t>
            </a:r>
            <a:r>
              <a:rPr lang="ru-RU" sz="2000" dirty="0">
                <a:solidFill>
                  <a:schemeClr val="bg1"/>
                </a:solidFill>
              </a:rPr>
              <a:t> Гибкость и эффективность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8. </a:t>
            </a:r>
            <a:r>
              <a:rPr lang="ru-RU" sz="2000" dirty="0">
                <a:solidFill>
                  <a:schemeClr val="bg1"/>
                </a:solidFill>
              </a:rPr>
              <a:t>Эстетичный и минималистичный дизайн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9. </a:t>
            </a:r>
            <a:r>
              <a:rPr lang="ru-RU" sz="2000" dirty="0">
                <a:solidFill>
                  <a:schemeClr val="bg1"/>
                </a:solidFill>
              </a:rPr>
              <a:t>Понимание проблем и их решение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D7A21"/>
                </a:solidFill>
              </a:rPr>
              <a:t>10. </a:t>
            </a:r>
            <a:r>
              <a:rPr lang="ru-RU" sz="2000" dirty="0">
                <a:solidFill>
                  <a:schemeClr val="bg1"/>
                </a:solidFill>
              </a:rPr>
              <a:t>Справка и документация </a:t>
            </a:r>
          </a:p>
        </p:txBody>
      </p:sp>
    </p:spTree>
    <p:extLst>
      <p:ext uri="{BB962C8B-B14F-4D97-AF65-F5344CB8AC3E}">
        <p14:creationId xmlns:p14="http://schemas.microsoft.com/office/powerpoint/2010/main" val="53206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A6BF272-BE75-461D-BC8A-1703A87CCB50}"/>
              </a:ext>
            </a:extLst>
          </p:cNvPr>
          <p:cNvSpPr/>
          <p:nvPr/>
        </p:nvSpPr>
        <p:spPr>
          <a:xfrm>
            <a:off x="0" y="-62614"/>
            <a:ext cx="12192000" cy="16691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00EECFDF-B658-4EAD-A5EA-63DB9CBB582C}"/>
              </a:ext>
            </a:extLst>
          </p:cNvPr>
          <p:cNvSpPr/>
          <p:nvPr/>
        </p:nvSpPr>
        <p:spPr>
          <a:xfrm>
            <a:off x="4353103" y="3122559"/>
            <a:ext cx="1506537" cy="1298739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DA7335B5-8181-4626-8BDA-9D327B0C39AA}"/>
              </a:ext>
            </a:extLst>
          </p:cNvPr>
          <p:cNvSpPr/>
          <p:nvPr/>
        </p:nvSpPr>
        <p:spPr>
          <a:xfrm rot="3576939">
            <a:off x="4558221" y="4265079"/>
            <a:ext cx="1506538" cy="1298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759B6808-F31F-4123-9BDD-23BD931900D4}"/>
              </a:ext>
            </a:extLst>
          </p:cNvPr>
          <p:cNvSpPr/>
          <p:nvPr/>
        </p:nvSpPr>
        <p:spPr>
          <a:xfrm>
            <a:off x="5311491" y="4632864"/>
            <a:ext cx="1506537" cy="1298739"/>
          </a:xfrm>
          <a:prstGeom prst="triangle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1E5C39C6-8794-4AFE-B49A-ED6A24EAD230}"/>
              </a:ext>
            </a:extLst>
          </p:cNvPr>
          <p:cNvSpPr/>
          <p:nvPr/>
        </p:nvSpPr>
        <p:spPr>
          <a:xfrm rot="3576939">
            <a:off x="6421494" y="4249231"/>
            <a:ext cx="1506538" cy="1298739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B4EA4AAB-CD8F-42B4-A399-32CEBF9C0D44}"/>
              </a:ext>
            </a:extLst>
          </p:cNvPr>
          <p:cNvSpPr/>
          <p:nvPr/>
        </p:nvSpPr>
        <p:spPr>
          <a:xfrm>
            <a:off x="6235467" y="3122559"/>
            <a:ext cx="1506537" cy="129873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4B7E3-0358-4EC2-8C97-80766423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24" y="1169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Юзабилити определяется комбинацией факторов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838E4-F325-44D3-AA01-39220AB118FC}"/>
              </a:ext>
            </a:extLst>
          </p:cNvPr>
          <p:cNvSpPr txBox="1"/>
          <p:nvPr/>
        </p:nvSpPr>
        <p:spPr>
          <a:xfrm>
            <a:off x="4808568" y="1989419"/>
            <a:ext cx="251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Интуитивно понятный 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дизайн</a:t>
            </a:r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807BEEA1-70DC-4C69-9156-8DE587C4B2BE}"/>
              </a:ext>
            </a:extLst>
          </p:cNvPr>
          <p:cNvSpPr/>
          <p:nvPr/>
        </p:nvSpPr>
        <p:spPr>
          <a:xfrm rot="3596936">
            <a:off x="5482198" y="2768017"/>
            <a:ext cx="1506538" cy="129873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8FAAD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C7E81-3E87-48F6-849D-F8A78446BC52}"/>
              </a:ext>
            </a:extLst>
          </p:cNvPr>
          <p:cNvSpPr txBox="1"/>
          <p:nvPr/>
        </p:nvSpPr>
        <p:spPr>
          <a:xfrm>
            <a:off x="7550591" y="3274010"/>
            <a:ext cx="137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Легкость </a:t>
            </a: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обучения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8DA40-BADA-4DCE-AFA1-49C38F115CA0}"/>
              </a:ext>
            </a:extLst>
          </p:cNvPr>
          <p:cNvSpPr txBox="1"/>
          <p:nvPr/>
        </p:nvSpPr>
        <p:spPr>
          <a:xfrm>
            <a:off x="7550591" y="5067629"/>
            <a:ext cx="20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Эффективность использования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0F4D9A-7EB2-442D-8C0D-88C90253EEAF}"/>
              </a:ext>
            </a:extLst>
          </p:cNvPr>
          <p:cNvSpPr txBox="1"/>
          <p:nvPr/>
        </p:nvSpPr>
        <p:spPr>
          <a:xfrm>
            <a:off x="5077112" y="6115137"/>
            <a:ext cx="21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Запоминаемость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84EE98-3058-4437-989C-9BB18C341D3B}"/>
              </a:ext>
            </a:extLst>
          </p:cNvPr>
          <p:cNvSpPr txBox="1"/>
          <p:nvPr/>
        </p:nvSpPr>
        <p:spPr>
          <a:xfrm>
            <a:off x="2997497" y="5059209"/>
            <a:ext cx="1811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Частота и серьезность ошибок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FCAA65-6DC9-4FA1-A5B3-F17B3C8042AF}"/>
              </a:ext>
            </a:extLst>
          </p:cNvPr>
          <p:cNvSpPr txBox="1"/>
          <p:nvPr/>
        </p:nvSpPr>
        <p:spPr>
          <a:xfrm>
            <a:off x="2654001" y="3133394"/>
            <a:ext cx="195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Субъективное восприятие</a:t>
            </a:r>
          </a:p>
        </p:txBody>
      </p:sp>
    </p:spTree>
    <p:extLst>
      <p:ext uri="{BB962C8B-B14F-4D97-AF65-F5344CB8AC3E}">
        <p14:creationId xmlns:p14="http://schemas.microsoft.com/office/powerpoint/2010/main" val="144147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3D4E594-B982-4898-971B-012177250E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22D36-BF9B-4B68-860B-FB3B6F8836BF}"/>
              </a:ext>
            </a:extLst>
          </p:cNvPr>
          <p:cNvSpPr txBox="1"/>
          <p:nvPr/>
        </p:nvSpPr>
        <p:spPr>
          <a:xfrm>
            <a:off x="5237827" y="2767279"/>
            <a:ext cx="911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endParaRPr lang="ru-RU" sz="8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FC452-757C-40E3-A7B4-9D93EF38CC4B}"/>
              </a:ext>
            </a:extLst>
          </p:cNvPr>
          <p:cNvSpPr txBox="1"/>
          <p:nvPr/>
        </p:nvSpPr>
        <p:spPr>
          <a:xfrm>
            <a:off x="6007222" y="2767279"/>
            <a:ext cx="911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endParaRPr lang="ru-RU" sz="8000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44AC8-84BB-4EEB-8D06-7FA991F47FA6}"/>
              </a:ext>
            </a:extLst>
          </p:cNvPr>
          <p:cNvSpPr txBox="1"/>
          <p:nvPr/>
        </p:nvSpPr>
        <p:spPr>
          <a:xfrm>
            <a:off x="912920" y="1890944"/>
            <a:ext cx="4270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sability - </a:t>
            </a:r>
            <a:r>
              <a:rPr lang="ru-RU" sz="3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удобство использования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интерфейса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6E1FE-C218-41DB-9A0C-5F9899B759DB}"/>
              </a:ext>
            </a:extLst>
          </p:cNvPr>
          <p:cNvSpPr txBox="1"/>
          <p:nvPr/>
        </p:nvSpPr>
        <p:spPr>
          <a:xfrm>
            <a:off x="7270811" y="1890944"/>
            <a:ext cx="47850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 experience (UX) -  </a:t>
            </a:r>
            <a:r>
              <a:rPr lang="ru-R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пользовательский опыт работы с интерфейсами</a:t>
            </a:r>
          </a:p>
        </p:txBody>
      </p:sp>
    </p:spTree>
    <p:extLst>
      <p:ext uri="{BB962C8B-B14F-4D97-AF65-F5344CB8AC3E}">
        <p14:creationId xmlns:p14="http://schemas.microsoft.com/office/powerpoint/2010/main" val="268898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387FEB-32A2-462D-8AF0-A28397905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8" y="0"/>
            <a:ext cx="10306052" cy="6855993"/>
          </a:xfrm>
          <a:prstGeom prst="rect">
            <a:avLst/>
          </a:prstGeom>
        </p:spPr>
      </p:pic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CBABE1A9-917A-4685-991F-1F44B457E47F}"/>
              </a:ext>
            </a:extLst>
          </p:cNvPr>
          <p:cNvSpPr/>
          <p:nvPr/>
        </p:nvSpPr>
        <p:spPr>
          <a:xfrm>
            <a:off x="0" y="-3651"/>
            <a:ext cx="8267700" cy="6859644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90F91323-DAA1-48D0-A341-FE4E00595F51}"/>
              </a:ext>
            </a:extLst>
          </p:cNvPr>
          <p:cNvSpPr/>
          <p:nvPr/>
        </p:nvSpPr>
        <p:spPr>
          <a:xfrm rot="16200000">
            <a:off x="9419218" y="-62153"/>
            <a:ext cx="2710629" cy="2834935"/>
          </a:xfrm>
          <a:prstGeom prst="triangle">
            <a:avLst>
              <a:gd name="adj" fmla="val 100000"/>
            </a:avLst>
          </a:prstGeom>
          <a:solidFill>
            <a:srgbClr val="FD7A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E3828B-DC27-4503-AA0F-22187414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27" y="4511472"/>
            <a:ext cx="4630445" cy="2684231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это?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начинать?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Кто проводит?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методы юзабилити тестирования бывают?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407EE-C566-4682-8FD0-9F424A30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27" y="2763389"/>
            <a:ext cx="37338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Юзабилити-</a:t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тестирование</a:t>
            </a:r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A3F58D33-354E-4693-8E3F-03E121488964}"/>
              </a:ext>
            </a:extLst>
          </p:cNvPr>
          <p:cNvSpPr/>
          <p:nvPr/>
        </p:nvSpPr>
        <p:spPr>
          <a:xfrm rot="5400000">
            <a:off x="337809" y="-341460"/>
            <a:ext cx="3130028" cy="3805646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27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828C14-64E8-4215-A521-60264F57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770"/>
            <a:ext cx="12192000" cy="755904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50C177-2C31-43BA-A68F-0FCB1B87A9A3}"/>
              </a:ext>
            </a:extLst>
          </p:cNvPr>
          <p:cNvSpPr/>
          <p:nvPr/>
        </p:nvSpPr>
        <p:spPr>
          <a:xfrm>
            <a:off x="0" y="-1"/>
            <a:ext cx="12192000" cy="16691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0F50B-9CD1-46ED-ACD6-E0CFEAFBF707}"/>
              </a:ext>
            </a:extLst>
          </p:cNvPr>
          <p:cNvSpPr txBox="1"/>
          <p:nvPr/>
        </p:nvSpPr>
        <p:spPr>
          <a:xfrm>
            <a:off x="729344" y="637496"/>
            <a:ext cx="11342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юзабилити тестирования с привлечением пользователей.</a:t>
            </a:r>
          </a:p>
          <a:p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16D741-F8DD-49CC-ADFE-8684A04D15DF}"/>
              </a:ext>
            </a:extLst>
          </p:cNvPr>
          <p:cNvSpPr/>
          <p:nvPr/>
        </p:nvSpPr>
        <p:spPr>
          <a:xfrm>
            <a:off x="0" y="1665670"/>
            <a:ext cx="12192000" cy="519233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552723-5ECA-42BA-8D4A-ADA252FF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0" y="2447534"/>
            <a:ext cx="7747000" cy="36166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Качественные – Почему люди делают то что они делают?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Количественные – Сколько людей делает так или иначе?</a:t>
            </a: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Поведенческие – Что делают пользователи?</a:t>
            </a:r>
          </a:p>
          <a:p>
            <a:pPr marL="0" indent="0">
              <a:buNone/>
            </a:pPr>
            <a:r>
              <a:rPr lang="ru-RU" sz="2400" dirty="0" err="1">
                <a:solidFill>
                  <a:schemeClr val="bg1"/>
                </a:solidFill>
              </a:rPr>
              <a:t>Отношенческие</a:t>
            </a:r>
            <a:r>
              <a:rPr lang="ru-RU" sz="2400" dirty="0">
                <a:solidFill>
                  <a:schemeClr val="bg1"/>
                </a:solidFill>
              </a:rPr>
              <a:t> – Что думают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ru-RU" sz="2400" dirty="0">
                <a:solidFill>
                  <a:schemeClr val="bg1"/>
                </a:solidFill>
              </a:rPr>
              <a:t>говорят пользователи?</a:t>
            </a:r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20C95FEC-07B1-4F92-BC7C-C83179369DF2}"/>
              </a:ext>
            </a:extLst>
          </p:cNvPr>
          <p:cNvSpPr/>
          <p:nvPr/>
        </p:nvSpPr>
        <p:spPr>
          <a:xfrm rot="10800000">
            <a:off x="5522686" y="1665671"/>
            <a:ext cx="1146628" cy="492353"/>
          </a:xfrm>
          <a:prstGeom prst="triangle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7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98AC4A-600C-4E69-B91B-A52F79D89A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0D613-766F-42E9-902D-1546253C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Преимущества методов юзабилити-тестирования с привлечением пользователей</a:t>
            </a:r>
          </a:p>
        </p:txBody>
      </p:sp>
      <p:sp>
        <p:nvSpPr>
          <p:cNvPr id="4" name="Знак ''плюс'' 3">
            <a:extLst>
              <a:ext uri="{FF2B5EF4-FFF2-40B4-BE49-F238E27FC236}">
                <a16:creationId xmlns:a16="http://schemas.microsoft.com/office/drawing/2014/main" id="{3293EC97-24E6-4D15-880C-24397905CCB7}"/>
              </a:ext>
            </a:extLst>
          </p:cNvPr>
          <p:cNvSpPr/>
          <p:nvPr/>
        </p:nvSpPr>
        <p:spPr>
          <a:xfrm>
            <a:off x="1346200" y="2286000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BE7A5C97-956D-444F-924F-27EE8B1F353B}"/>
              </a:ext>
            </a:extLst>
          </p:cNvPr>
          <p:cNvSpPr/>
          <p:nvPr/>
        </p:nvSpPr>
        <p:spPr>
          <a:xfrm>
            <a:off x="1358900" y="2817019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AEB61F73-4D76-4280-BFE8-6C7CFED7D42A}"/>
              </a:ext>
            </a:extLst>
          </p:cNvPr>
          <p:cNvSpPr/>
          <p:nvPr/>
        </p:nvSpPr>
        <p:spPr>
          <a:xfrm>
            <a:off x="1346200" y="3354388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3EA2E61C-9DD8-4C14-BBB5-C4FE90FB3AFE}"/>
              </a:ext>
            </a:extLst>
          </p:cNvPr>
          <p:cNvSpPr/>
          <p:nvPr/>
        </p:nvSpPr>
        <p:spPr>
          <a:xfrm>
            <a:off x="1333500" y="3928269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69896D56-7067-446F-B0D2-83E0F3437FF9}"/>
              </a:ext>
            </a:extLst>
          </p:cNvPr>
          <p:cNvSpPr/>
          <p:nvPr/>
        </p:nvSpPr>
        <p:spPr>
          <a:xfrm>
            <a:off x="1346200" y="470482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868F-698D-476C-AEFE-DFBB765EF0A5}"/>
              </a:ext>
            </a:extLst>
          </p:cNvPr>
          <p:cNvSpPr txBox="1"/>
          <p:nvPr/>
        </p:nvSpPr>
        <p:spPr>
          <a:xfrm>
            <a:off x="1892300" y="2232104"/>
            <a:ext cx="781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увидеть, как реальные люди используют ваш продукт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5F00F7-ECD4-43C5-8A51-9CFC92E02B95}"/>
              </a:ext>
            </a:extLst>
          </p:cNvPr>
          <p:cNvSpPr txBox="1"/>
          <p:nvPr/>
        </p:nvSpPr>
        <p:spPr>
          <a:xfrm>
            <a:off x="1892300" y="2773520"/>
            <a:ext cx="781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найти до 95% юзабилити-проблем продукта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BDFFA-6B7F-4563-93F5-52574B17B11F}"/>
              </a:ext>
            </a:extLst>
          </p:cNvPr>
          <p:cNvSpPr txBox="1"/>
          <p:nvPr/>
        </p:nvSpPr>
        <p:spPr>
          <a:xfrm>
            <a:off x="1892300" y="3307156"/>
            <a:ext cx="781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узнать, что реальные пользователи думают о продукте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9DF30-E659-4D23-9112-8AD559DB692E}"/>
              </a:ext>
            </a:extLst>
          </p:cNvPr>
          <p:cNvSpPr txBox="1"/>
          <p:nvPr/>
        </p:nvSpPr>
        <p:spPr>
          <a:xfrm>
            <a:off x="1892300" y="3855134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увидеть, с какими препятствиями пользователи сталкиваются на конверсионном пути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6B86F-7D4A-4FED-9818-DDBB623B457D}"/>
              </a:ext>
            </a:extLst>
          </p:cNvPr>
          <p:cNvSpPr txBox="1"/>
          <p:nvPr/>
        </p:nvSpPr>
        <p:spPr>
          <a:xfrm>
            <a:off x="1892300" y="4680111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Получить более объективные результаты и обнаружить больше проблем чем при экспертной оценке</a:t>
            </a:r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93DA7259-9E4C-4054-A0CA-44FAFD4E83E8}"/>
              </a:ext>
            </a:extLst>
          </p:cNvPr>
          <p:cNvSpPr/>
          <p:nvPr/>
        </p:nvSpPr>
        <p:spPr>
          <a:xfrm rot="5400000">
            <a:off x="66185" y="-69836"/>
            <a:ext cx="613251" cy="745622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436E946D-8B76-48CA-A704-E256DF159E71}"/>
              </a:ext>
            </a:extLst>
          </p:cNvPr>
          <p:cNvSpPr/>
          <p:nvPr/>
        </p:nvSpPr>
        <p:spPr>
          <a:xfrm>
            <a:off x="10398035" y="4981367"/>
            <a:ext cx="1802674" cy="1885342"/>
          </a:xfrm>
          <a:prstGeom prst="triangle">
            <a:avLst>
              <a:gd name="adj" fmla="val 100000"/>
            </a:avLst>
          </a:prstGeom>
          <a:solidFill>
            <a:srgbClr val="FD7A2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D7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83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CDC1054-BBFC-4F88-BDAF-D39E01A30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76" y="1759721"/>
            <a:ext cx="7219474" cy="3790224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DBAAFD-24C4-433F-ADCD-803C20A96F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5881A-6ACA-4D8B-A377-04932FA8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Этнография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(исследование целевой аудитории)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A48A2-0DF7-4B2E-95A0-09E359024592}"/>
              </a:ext>
            </a:extLst>
          </p:cNvPr>
          <p:cNvSpPr txBox="1"/>
          <p:nvPr/>
        </p:nvSpPr>
        <p:spPr>
          <a:xfrm>
            <a:off x="779417" y="1940816"/>
            <a:ext cx="3857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ранних стадиях разработки продукта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2х недель до 2х месяцев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Дает понимание целевой аудитории, позволяя уточнить общую концепцию продукта </a:t>
            </a:r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C07E0B72-1D25-44A3-B303-6B86E416B050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F36ECC99-EB41-4F8E-9A7D-5BB32021F996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плюс'' 13">
            <a:extLst>
              <a:ext uri="{FF2B5EF4-FFF2-40B4-BE49-F238E27FC236}">
                <a16:creationId xmlns:a16="http://schemas.microsoft.com/office/drawing/2014/main" id="{286E86E3-7271-4DC1-8679-1AF8757F1128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E408B135-9286-4E55-99D2-6811DF96A0CD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738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31C000-F062-4B8A-843E-994FC2A7F7C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DF9D0-BFB7-40CF-A395-B3AA88FA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9725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Сортировка карточек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A1E03D-26EB-4055-BD55-DF2BD49D2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596900"/>
            <a:ext cx="6045200" cy="6045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02E06-B730-4270-ABC5-7ECEBB8EBD93}"/>
              </a:ext>
            </a:extLst>
          </p:cNvPr>
          <p:cNvSpPr txBox="1"/>
          <p:nvPr/>
        </p:nvSpPr>
        <p:spPr>
          <a:xfrm>
            <a:off x="779417" y="1940816"/>
            <a:ext cx="4515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на ранних стадиях разработки и прототипирования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2х дней до 2х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Понимание как организовать информацию, что бы она была доступнее и понятнее пользователям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11C5705F-70B5-4C8D-8708-384256FAB749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FB1CF9C5-0BA3-4263-A5B7-76F8BDE45D3E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9E2741A1-07E9-43D5-85DA-FD2DEB6A80F3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DF45374A-9954-46F9-B5D1-0E63391B2FBB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44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498D4C5-0F7E-44BA-BB71-B637C06C246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7E30A0-07F6-42DB-9C34-6645FD94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0960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Фокус-группы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AA5990-F4F8-4442-AAA0-7487EF353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86" y="1098549"/>
            <a:ext cx="6327014" cy="46609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5A5A9-DC16-4ADD-99DA-36DA5F0A999D}"/>
              </a:ext>
            </a:extLst>
          </p:cNvPr>
          <p:cNvSpPr txBox="1"/>
          <p:nvPr/>
        </p:nvSpPr>
        <p:spPr>
          <a:xfrm>
            <a:off x="779417" y="1940816"/>
            <a:ext cx="38578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Качественный метод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Используется в самом начале проекта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готовый продукт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проведения: от 2х до 2х недель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Результат: Понимание чего ждут пользователи от продукта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каким пользователи видят ваш продукт</a:t>
            </a:r>
          </a:p>
        </p:txBody>
      </p:sp>
      <p:sp>
        <p:nvSpPr>
          <p:cNvPr id="8" name="Знак ''плюс'' 7">
            <a:extLst>
              <a:ext uri="{FF2B5EF4-FFF2-40B4-BE49-F238E27FC236}">
                <a16:creationId xmlns:a16="http://schemas.microsoft.com/office/drawing/2014/main" id="{ED95AF28-1ED4-48D5-9270-B352D747640C}"/>
              </a:ext>
            </a:extLst>
          </p:cNvPr>
          <p:cNvSpPr/>
          <p:nvPr/>
        </p:nvSpPr>
        <p:spPr>
          <a:xfrm>
            <a:off x="461917" y="1975652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нак ''плюс'' 8">
            <a:extLst>
              <a:ext uri="{FF2B5EF4-FFF2-40B4-BE49-F238E27FC236}">
                <a16:creationId xmlns:a16="http://schemas.microsoft.com/office/drawing/2014/main" id="{B54C602C-46BF-49CA-BED6-4ACCBC404447}"/>
              </a:ext>
            </a:extLst>
          </p:cNvPr>
          <p:cNvSpPr/>
          <p:nvPr/>
        </p:nvSpPr>
        <p:spPr>
          <a:xfrm>
            <a:off x="461917" y="250984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E94FBCF1-FE58-4947-8C48-D8AF3F41DD19}"/>
              </a:ext>
            </a:extLst>
          </p:cNvPr>
          <p:cNvSpPr/>
          <p:nvPr/>
        </p:nvSpPr>
        <p:spPr>
          <a:xfrm>
            <a:off x="453934" y="334417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5A87077A-37A2-4052-AF17-A900F26F2A2F}"/>
              </a:ext>
            </a:extLst>
          </p:cNvPr>
          <p:cNvSpPr/>
          <p:nvPr/>
        </p:nvSpPr>
        <p:spPr>
          <a:xfrm>
            <a:off x="453934" y="4178506"/>
            <a:ext cx="304800" cy="304800"/>
          </a:xfrm>
          <a:prstGeom prst="mathPlus">
            <a:avLst/>
          </a:prstGeom>
          <a:solidFill>
            <a:srgbClr val="FD7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0656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611</Words>
  <Application>Microsoft Office PowerPoint</Application>
  <PresentationFormat>Широкоэкранный</PresentationFormat>
  <Paragraphs>130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Тема Office</vt:lpstr>
      <vt:lpstr>Юзабилити- тестирование</vt:lpstr>
      <vt:lpstr>Юзабилити определяется комбинацией факторов</vt:lpstr>
      <vt:lpstr>Презентация PowerPoint</vt:lpstr>
      <vt:lpstr>Юзабилити- тестирование</vt:lpstr>
      <vt:lpstr>Презентация PowerPoint</vt:lpstr>
      <vt:lpstr>Преимущества методов юзабилити-тестирования с привлечением пользователей</vt:lpstr>
      <vt:lpstr>Этнография  (исследование целевой аудитории)</vt:lpstr>
      <vt:lpstr>Сортировка карточек</vt:lpstr>
      <vt:lpstr>Фокус-группы</vt:lpstr>
      <vt:lpstr>Привлечение к проектированию  (разработка дизайна респондентами)</vt:lpstr>
      <vt:lpstr>Айтрекинг или окулография</vt:lpstr>
      <vt:lpstr>Анализ переходов, кликов, и движений курсора</vt:lpstr>
      <vt:lpstr>А/В-тестирование</vt:lpstr>
      <vt:lpstr>Онлайн опрос</vt:lpstr>
      <vt:lpstr>Глубинное интервью</vt:lpstr>
      <vt:lpstr>Юзабилити-тестирование </vt:lpstr>
      <vt:lpstr>С чего начать юзабилити-тестирование?</vt:lpstr>
      <vt:lpstr>Метод юзабилити-тестирования  без привлечения пользователей</vt:lpstr>
      <vt:lpstr>Эвристики Якоба Нильсена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Дмитриева</dc:creator>
  <cp:lastModifiedBy>Анастасия Дмитриева</cp:lastModifiedBy>
  <cp:revision>49</cp:revision>
  <dcterms:created xsi:type="dcterms:W3CDTF">2021-04-22T10:02:20Z</dcterms:created>
  <dcterms:modified xsi:type="dcterms:W3CDTF">2021-04-25T09:04:03Z</dcterms:modified>
</cp:coreProperties>
</file>